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notesMasterIdLst>
    <p:notesMasterId r:id="rId28"/>
  </p:notesMasterIdLst>
  <p:sldIdLst>
    <p:sldId id="280" r:id="rId2"/>
    <p:sldId id="279" r:id="rId3"/>
    <p:sldId id="309" r:id="rId4"/>
    <p:sldId id="339" r:id="rId5"/>
    <p:sldId id="298" r:id="rId6"/>
    <p:sldId id="286" r:id="rId7"/>
    <p:sldId id="295" r:id="rId8"/>
    <p:sldId id="317" r:id="rId9"/>
    <p:sldId id="299" r:id="rId10"/>
    <p:sldId id="300" r:id="rId11"/>
    <p:sldId id="311" r:id="rId12"/>
    <p:sldId id="291" r:id="rId13"/>
    <p:sldId id="303" r:id="rId14"/>
    <p:sldId id="305" r:id="rId15"/>
    <p:sldId id="312" r:id="rId16"/>
    <p:sldId id="335" r:id="rId17"/>
    <p:sldId id="334" r:id="rId18"/>
    <p:sldId id="315" r:id="rId19"/>
    <p:sldId id="340" r:id="rId20"/>
    <p:sldId id="341" r:id="rId21"/>
    <p:sldId id="323" r:id="rId22"/>
    <p:sldId id="324" r:id="rId23"/>
    <p:sldId id="325" r:id="rId24"/>
    <p:sldId id="336" r:id="rId25"/>
    <p:sldId id="338" r:id="rId26"/>
    <p:sldId id="342" r:id="rId27"/>
  </p:sldIdLst>
  <p:sldSz cx="9144000" cy="5715000" type="screen16x10"/>
  <p:notesSz cx="6858000" cy="9144000"/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4" userDrawn="1">
          <p15:clr>
            <a:srgbClr val="A4A3A4"/>
          </p15:clr>
        </p15:guide>
        <p15:guide id="4" orient="horz" pos="1296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1800" userDrawn="1">
          <p15:clr>
            <a:srgbClr val="A4A3A4"/>
          </p15:clr>
        </p15:guide>
        <p15:guide id="7" pos="4464" userDrawn="1">
          <p15:clr>
            <a:srgbClr val="A4A3A4"/>
          </p15:clr>
        </p15:guide>
        <p15:guide id="8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00BCF2"/>
    <a:srgbClr val="0078D7"/>
    <a:srgbClr val="00B294"/>
    <a:srgbClr val="BAD80A"/>
    <a:srgbClr val="FFFFFF"/>
    <a:srgbClr val="004B50"/>
    <a:srgbClr val="5C2D91"/>
    <a:srgbClr val="B4A0FF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898" autoAdjust="0"/>
    <p:restoredTop sz="35758" autoAdjust="0"/>
  </p:normalViewPr>
  <p:slideViewPr>
    <p:cSldViewPr snapToGrid="0">
      <p:cViewPr varScale="1">
        <p:scale>
          <a:sx n="127" d="100"/>
          <a:sy n="127" d="100"/>
        </p:scale>
        <p:origin x="1866" y="126"/>
      </p:cViewPr>
      <p:guideLst>
        <p:guide pos="144"/>
        <p:guide orient="horz" pos="1296"/>
        <p:guide pos="2880"/>
        <p:guide orient="horz" pos="1800"/>
        <p:guide pos="4464"/>
        <p:guide pos="40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3BE2-5C17-F645-BF93-BBD4DADA8A4A}" type="datetimeFigureOut">
              <a:rPr lang="en-US" smtClean="0"/>
              <a:t>11/2/2017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C2C-E6BA-F248-9EDA-113245C923E1}" type="slidenum">
              <a:rPr lang="en-US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61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" TargetMode="External"/><Relationship Id="rId7" Type="http://schemas.openxmlformats.org/officeDocument/2006/relationships/hyperlink" Target="http://studio.code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studio.code.org/" TargetMode="External"/><Relationship Id="rId5" Type="http://schemas.openxmlformats.org/officeDocument/2006/relationships/hyperlink" Target="http://code.org/educate" TargetMode="External"/><Relationship Id="rId4" Type="http://schemas.openxmlformats.org/officeDocument/2006/relationships/hyperlink" Target="https://code.org/educate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us/legal/intellectualproperty/trademarks/en-us.aspx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Esta apresentação é voltada para jovens a partir de 11 anos. Recomendamos que a apresentação, a discussão guiada, os vídeos e as atividades de codificação durem 90 minutos. 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SCRIPT DE EXEMPLO: 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Olá! Meu nome é &lt;nome&gt;, da &lt;organização&gt;. Bem-vindo à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deste ano! A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é uma campanha mundial da Code.org que tem como objetivo desmistificar a codificação e mostrar que qualquer pessoa pode aprender os fundamentos básicos desta ciência. Hoje, vocês farão parte dessa iniciativa,</a:t>
            </a:r>
            <a:r>
              <a:rPr lang="pt-BR" b="0" u="none" baseline="0" dirty="0"/>
              <a:t> fazendo o tutorial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baseline="0" dirty="0"/>
              <a:t> Minecraft da Microsoft. Antes disso, vamos falar um pouco sobre o que a codificação </a:t>
            </a:r>
            <a:r>
              <a:rPr lang="pt-BR" b="0" i="1" u="none" baseline="0" dirty="0"/>
              <a:t>realmente </a:t>
            </a:r>
            <a:r>
              <a:rPr lang="pt-BR" b="0" u="none" baseline="0" dirty="0"/>
              <a:t>é, por que é importante e como isso pode ter um impacto positivo na sua vida!"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  <a:r>
              <a:rPr lang="pt-BR" dirty="0"/>
              <a:t> 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Motivar os participantes para a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baseline="0" dirty="0"/>
              <a:t>!</a:t>
            </a:r>
          </a:p>
          <a:p>
            <a:endParaRPr lang="pt-BR" b="0" u="none" baseline="0" dirty="0"/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</a:rPr>
              <a:t>NOTA PARA O FACILITADOR: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 maior parte dos slides contidos nessa apresentação deve ser exibida rapidamente, por poucos segundos, na maioria dos casos, pois o objetivo é dar suporte visual sólido a uma apresentação rápida e coloquial.</a:t>
            </a:r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Essa imagem representa a participação mundial em eventos do Hour of Code™.</a:t>
            </a:r>
            <a:endParaRPr lang="pt-BR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933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"A codificação é algo que pode ajudar você a realizar muitos objetivos, como criar um blog, site ou um aplicativo com seus amigos."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Nos slides 9 a 12, mostramos visualmente</a:t>
            </a:r>
            <a:r>
              <a:rPr lang="pt-BR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aos jovens como codificar pode ser divertido. Queremos realmente enfatizar que codificação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 é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: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Colaborativa;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pessoas de todos os gêneros;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introvertidos e extrovertidos;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Trata-se da resolução de problemas. Na verdade, a codificação envolve muito pouca matemática;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pessoas que querem a ajuda dos computadores para amplificar suas paixões. </a:t>
            </a:r>
            <a:endParaRPr lang="pt-BR" dirty="0">
              <a:effectLst/>
            </a:endParaRP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  <a:endParaRPr lang="pt-BR" dirty="0"/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Contém meninos e meninas no início da adolescência/faixa etária do ensino médio;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Mostra os participantes se divertindo com tecnologia;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 e não apenas indivíduos. 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65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"Agora, vamos mergulhar realmente no significado de codificação."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Preparar a sessão a seguir e entusiasmar os jovens sobre o que codificação realmente é.</a:t>
            </a: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NA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0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"Codificar não é apenas escrever um programa ou dar instruções ao computador. Trata-se de trabalhar com amigos para resolver um problema de uma nova forma."</a:t>
            </a:r>
          </a:p>
          <a:p>
            <a:endParaRPr lang="pt-BR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dirty="0"/>
              <a:t>Mostrar aos jovens que a codificação requer uma mente ativa que goste de quebra-cabeças, de consertar coisas e de encontrar soluções.</a:t>
            </a: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Um grupo de pessoas trabalhando juntas enquanto olham para um computador ou tablet.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8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"Trata-se de combinar a sua criatividade ao poder dos computadores, para criar algo que empolga vocês."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Continuar a ampliar o pensamento dos jovens em relação ao que a codificação pode ser associada. </a:t>
            </a:r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</a:p>
          <a:p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forma de arte normalmente não associada à codificação, como música ou artes visuais.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2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"Codificar também é trabalhar em conjunto para criar algo novo!"</a:t>
            </a:r>
          </a:p>
          <a:p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Corrigir o conceito errado de que codificar é algo que normalmente é feito em total solidão.</a:t>
            </a:r>
            <a:r>
              <a:rPr lang="pt-BR"/>
              <a:t> Queremos derrubar a imagem de um garoto codificando sozinho no seu quarto. Qualquer um pode codificar. É algo que é possível. </a:t>
            </a:r>
            <a:endParaRPr lang="pt-BR" b="0" u="none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 grupo de jovens juntos e se divertindo.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6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"O que você gosta de fazer com seus amigos?</a:t>
            </a:r>
            <a:r>
              <a:rPr lang="pt-BR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Pode ser qualquer coisa: voluntariado, leitura, esportes, moda, videogames."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Apresentar a codificação como uma atividade social, o que tem maior probabilidade de interessar aos jovens.</a:t>
            </a:r>
            <a:endParaRPr lang="pt-BR" b="1" u="sng" dirty="0"/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43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"A codificação pode, na verdade, ter tudo a ver com as coisas que você gosta de fazer!"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*EXEMPLOS A MENCIONAR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alguém gosta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videogames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a codificação pode ser usada para criar um próprio.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Pessoas que gostam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moda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podem criar seu próprio blog para promover suas dicas de moda.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participantes que gostam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literatura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podem criar um site que compartilhe suas "recomendações de leitura" do mês e seus comentários personalizados. </a:t>
            </a:r>
            <a:endParaRPr lang="pt-BR" b="0" u="none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Dad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 a importância que a influência social tem nessa idade, é importante refletir que a codificação pode ser usada em 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</a:rPr>
              <a:t>qualquer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aspecto da vida e que isso não é anormal. </a:t>
            </a:r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</a:p>
          <a:p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esta imagem, incluímos uma explosão de faíscas para realçar a "fagulha" de uma nova compreensão do que é codificação.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imagem ou .gif que represente algo novo ou horizontes expandidos.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17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"Vamos começar em breve. Então, gostaria que vocês pensassem sobre tudo o que falamos enquanto jogam e em como aplicar a codificação em suas vidas diárias."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Garantir que os alunos pensem sobre tudo o que viram na apresentação, enquanto participam da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dirty="0"/>
              <a:t>. </a:t>
            </a: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esta imagem, incluímos a imagem de um fotógrafo para enfatizar novamente que a codificação pode ser útil a vários interesses.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imagem ou .gif de algo que normalmente não é associado à codificação.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55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"Tudo certo, vamos começar!"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0" u="none" dirty="0"/>
          </a:p>
          <a:p>
            <a:r>
              <a:rPr lang="pt-BR" b="0" u="none" dirty="0"/>
              <a:t>Apresentar a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dirty="0"/>
              <a:t>.</a:t>
            </a:r>
            <a:endParaRPr lang="pt-BR" b="1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imagem ou .gif de jovens visivelmente empolgados.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8131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“Você está pronto para começar a codificar? Vamos começar! “Na 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baseline="0" dirty="0"/>
              <a:t> de hoje, aprenderemos por meio de 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tutorial inspirado no jogo Minecraft</a:t>
            </a:r>
            <a:r>
              <a:rPr lang="pt-BR" b="0" u="none" baseline="0" dirty="0"/>
              <a:t>! O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tutorial usa os personagens e os conceitos do videogame Minecraft, mas não é o jogo em si.</a:t>
            </a:r>
            <a:r>
              <a:rPr lang="pt-BR" dirty="0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No tutorial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vocês conhecerão “O Agente” e aprenderão a usar técnicas de codificação como loops, depuração de erros e funções para criar suas próprias soluções para os quebra-cabeças e ver o Agente executar os comandos.”</a:t>
            </a:r>
            <a:endParaRPr lang="pt-BR" sz="1200" b="0" baseline="0" dirty="0"/>
          </a:p>
          <a:p>
            <a:endParaRPr lang="pt-BR" b="0" u="none" dirty="0"/>
          </a:p>
          <a:p>
            <a:endParaRPr lang="pt-BR" b="0" u="none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Apresentar a </a:t>
            </a:r>
            <a:r>
              <a:rPr lang="pt-BR" sz="12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endParaRPr lang="pt-BR" sz="1200" dirty="0">
              <a:solidFill>
                <a:schemeClr val="bg1"/>
              </a:solidFill>
              <a:latin typeface="Segoe UI Light" panose="020B0502040204020203" pitchFamily="34" charset="0"/>
            </a:endParaRPr>
          </a:p>
          <a:p>
            <a:endParaRPr lang="pt-B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PARA O FACILITADOR:</a:t>
            </a:r>
          </a:p>
          <a:p>
            <a:pPr>
              <a:defRPr/>
            </a:pPr>
            <a:r>
              <a:rPr lang="pt-BR" b="0" dirty="0"/>
              <a:t>Há mais de um tutorial sobre o Minecraft. Comece usando o tutorial deste</a:t>
            </a:r>
            <a:r>
              <a:rPr lang="pt-BR" dirty="0"/>
              <a:t> ano </a:t>
            </a:r>
            <a:r>
              <a:rPr lang="pt-BR" b="0" dirty="0"/>
              <a:t>e utilize os outros apenas se os alunos terminarem antes do prazo estipulado. Cada tutorial aborda conceitos diferentes. Assim, é uma boa ideia usar todos.</a:t>
            </a:r>
            <a:r>
              <a:rPr lang="pt-BR" dirty="0"/>
              <a:t> </a:t>
            </a:r>
            <a:endParaRPr lang="pt-BR" b="0" dirty="0"/>
          </a:p>
          <a:p>
            <a:endParaRPr lang="pt-BR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Caso não seja possível dar um computador a cada aluno, experimente colocá-los em duplas, revezando-se a cada etapa da aula para que ambos tenham a chance de ser ativos e observadores. Sugerimos que a atividade com os quebra-cabeças seja feita individualmente.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Após 15 minutos, parabenize o grupo pelo progresso e pelo código criado.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Para os participantes que concluírem e/ou que estiverem mais avançados, sugira que eles repitam o tutorial usando o </a:t>
            </a:r>
            <a:r>
              <a:rPr lang="pt-BR" sz="1200" b="1" u="none" kern="1200" dirty="0">
                <a:solidFill>
                  <a:schemeClr val="tx1"/>
                </a:solidFill>
                <a:effectLst/>
                <a:latin typeface="+mn-lt"/>
              </a:rPr>
              <a:t>Diamond Path</a:t>
            </a: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, que contém desafios de codificação adicionais para recuperar o diamante do nível.</a:t>
            </a:r>
            <a:endParaRPr lang="pt-BR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dirty="0"/>
          </a:p>
          <a:p>
            <a:r>
              <a:rPr lang="pt-BR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32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dirty="0"/>
              <a:t>“Vocês já devem saber que codificação é a forma pela qual as pessoas dão instruções às máquinas. Os computadores não compreendem português. Por isso, temos que dar instruções em uma linguagem que eles entendam. Essa linguagem é o código! Uma coisa que vocês podem não saber ainda é que a codificação não é apenas para engenheiros de software e pessoas no setor de tecnologia</a:t>
            </a:r>
            <a:r>
              <a:rPr lang="pt-BR"/>
              <a:t>. A codificação é uma habilidade excelente, e </a:t>
            </a:r>
            <a:r>
              <a:rPr lang="pt-BR" b="0" i="1" baseline="0" dirty="0"/>
              <a:t>todos</a:t>
            </a:r>
            <a:r>
              <a:rPr lang="pt-BR" b="0" baseline="0" dirty="0"/>
              <a:t> podem aprendê-la</a:t>
            </a:r>
            <a:r>
              <a:rPr lang="pt-BR" b="0" i="0" baseline="0" dirty="0"/>
              <a:t>!”</a:t>
            </a:r>
            <a:r>
              <a:rPr lang="pt-BR"/>
              <a:t> </a:t>
            </a:r>
            <a:endParaRPr lang="pt-BR" b="0" i="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PARA O FACILITADOR: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baseline="0" dirty="0"/>
              <a:t>O vídeo será reproduzido automaticamente quando você passar para o próximo slide. 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  <a:r>
              <a:rPr lang="pt-BR"/>
              <a:t> </a:t>
            </a:r>
          </a:p>
          <a:p>
            <a:endParaRPr lang="pt-BR" b="1" u="none" dirty="0"/>
          </a:p>
          <a:p>
            <a:r>
              <a:rPr lang="pt-BR" b="0" u="none" dirty="0"/>
              <a:t>O objetivo da próxima parte é mudar as concepções errôneas que muitos jovens têm a respeito da codificação. </a:t>
            </a:r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/>
              <a:t>Essa é uma imagem do “Código binário para Olá, mundo” repetida oito vezes.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00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  <a:endParaRPr lang="pt-BR" b="0" u="none" dirty="0"/>
          </a:p>
          <a:p>
            <a:endParaRPr lang="pt-BR" b="0" u="none" dirty="0"/>
          </a:p>
          <a:p>
            <a:r>
              <a:rPr lang="pt-BR" b="0" u="none" dirty="0"/>
              <a:t>“Acesse </a:t>
            </a:r>
            <a:r>
              <a:rPr lang="pt-BR" sz="1200" b="0" u="none" dirty="0">
                <a:solidFill>
                  <a:schemeClr val="bg1"/>
                </a:solidFill>
                <a:latin typeface="Segoe Pro Light" charset="0"/>
              </a:rPr>
              <a:t>code.org</a:t>
            </a:r>
            <a:r>
              <a:rPr lang="pt-BR" sz="1200" dirty="0">
                <a:solidFill>
                  <a:schemeClr val="bg1"/>
                </a:solidFill>
                <a:latin typeface="Segoe Pro Light" charset="0"/>
              </a:rPr>
              <a:t>/Minecraft</a:t>
            </a:r>
            <a:r>
              <a:rPr lang="pt-BR" dirty="0"/>
              <a:t>,</a:t>
            </a:r>
            <a:r>
              <a:rPr lang="pt-BR" b="0" u="none" baseline="0" dirty="0"/>
              <a:t> para localizar o tutorial “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Minecraft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Hero’s Journey” </a:t>
            </a:r>
            <a:r>
              <a:rPr lang="pt-BR" b="0" u="none" baseline="0" dirty="0"/>
              <a:t>e COMECE! ”</a:t>
            </a:r>
            <a:endParaRPr lang="pt-BR" b="1" u="sng" dirty="0"/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Dar tempo para as pessoas acessarem o tutorial.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NOTA DO FACILITADOR:</a:t>
            </a:r>
          </a:p>
          <a:p>
            <a:pPr marL="628650" lvl="1" indent="-171450">
              <a:buFont typeface="Arial"/>
              <a:buChar char="•"/>
            </a:pPr>
            <a:r>
              <a:rPr lang="pt-BR" dirty="0"/>
              <a:t>Deixe o slide na tela durante o tutorial, passando para o próximo slide </a:t>
            </a:r>
            <a:r>
              <a:rPr lang="pt-BR" i="1" baseline="0" dirty="0"/>
              <a:t>apenas</a:t>
            </a:r>
            <a:r>
              <a:rPr lang="pt-BR" dirty="0"/>
              <a:t> quando o grupo estiver perto de terminar.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Se os participantes fizerem logon no tutorial, o progresso será salvo nos níveis e eles poderão voltar se não concluírem.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Como há jogo livre e espaço para criação irrestrita, fique atente aos riscos relacionados a jovens e conteúdo gerado pelo usuário.</a:t>
            </a:r>
            <a:endParaRPr lang="pt-BR" b="0" u="none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b="0" u="none" dirty="0"/>
          </a:p>
          <a:p>
            <a:pPr marL="0" lvl="0" indent="0">
              <a:buFont typeface="Arial"/>
              <a:buNone/>
            </a:pPr>
            <a:r>
              <a:rPr lang="pt-BR" b="1" u="sng" baseline="0" dirty="0"/>
              <a:t>SE SEU TEMPO FOR LIMITADO: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Complete o máximo de quebra-cabeças possível. Jovens acostumados à tecnologia podem fazer todos em 50–60 minutos.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Parabenize os alunos e deixe claro que podem continuar a codificação em casa.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SE TIVER TEMPO ADICIONAL: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Oriente os alunos a continuar criando no último quebra-cabeça para adicionar horas de jogabilidade.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0" u="none" dirty="0"/>
              <a:t>Oriente os alunos a voltar a cada um dos quebra-cabeças e os desafie a resolvê-los de forma diferente. Isso reforça as oportunidades divertidas e interessantes para iteração e experimentação.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Oriente os alunos a jogar “Minecraft Hour of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 Adventurer” e/ou “Minecraft Hour of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 Designer”.</a:t>
            </a:r>
            <a:endParaRPr lang="pt-BR" b="0" u="none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b="1" dirty="0"/>
          </a:p>
          <a:p>
            <a:pPr marL="0" indent="0">
              <a:buFont typeface="Arial"/>
              <a:buNone/>
            </a:pPr>
            <a:endParaRPr lang="pt-BR" dirty="0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580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"Muito bem! Vocês só têm mais alguns minutos para terminar o tutorial!"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u="none" dirty="0"/>
              <a:t>Alertar os participantes de que o tempo está quase esgotado e que o tutorial está perto do fim.</a:t>
            </a: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esta imagem, incluímos um .gif de um gato disfarçado de leão</a:t>
            </a:r>
            <a:r>
              <a:rPr lang="pt-BR" sz="1200" i="1" kern="1200" baseline="0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pt-BR" sz="1200" i="0" kern="1200" baseline="0" dirty="0">
                <a:solidFill>
                  <a:schemeClr val="tx1"/>
                </a:solidFill>
                <a:effectLst/>
                <a:latin typeface="+mn-lt"/>
              </a:rPr>
              <a:t>É importante incluir um conteúdo divertido e estimulante para manter esse público envolvido e animado com a experiência.</a:t>
            </a: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imagem divertida ou .gif de algo que represente que o tutorial está quase no fim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0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baseline="0" dirty="0"/>
              <a:t>“Vamos voltar à conversa que tivemos antes. A opinião de vocês sobre a codificação mudou?”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Como vocês vão responder à pergunta “O que é codificação” se um amigo ou alguém da família perguntar?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O que vocês aprenderam?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O que vocês acharam mais difícil? O que vocês fizeram quando não conseguiram avançar? Qual a importância disso? [incentivar a persistência]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Como a codificação é criativa? [relacione a codificação com outra forma de criatividade, como cantar, dançar, construir.]</a:t>
            </a:r>
          </a:p>
          <a:p>
            <a:pPr marL="628650" lvl="1" indent="-171450">
              <a:buFont typeface="Arial"/>
              <a:buChar char="•"/>
            </a:pPr>
            <a:r>
              <a:rPr lang="pt-BR"/>
              <a:t>Quem pode codificar? [procure desfazer os mitos que dizem que são os garotos, as pessoas boas em matemática etc.]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dirty="0"/>
          </a:p>
          <a:p>
            <a:r>
              <a:rPr lang="pt-BR" b="0" dirty="0"/>
              <a:t>Voltar para a pergunta inicial e ver como as opiniões sobre codificação das crianças mudaram.</a:t>
            </a: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>
              <a:effectLst/>
            </a:endParaRPr>
          </a:p>
          <a:p>
            <a:r>
              <a:rPr lang="pt-BR" dirty="0">
                <a:effectLst/>
              </a:rPr>
              <a:t>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02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r>
              <a:rPr lang="pt-BR" b="0" u="none" dirty="0"/>
              <a:t>“O que você acha que poderia criar com a codificação?</a:t>
            </a:r>
            <a:r>
              <a:rPr lang="pt-BR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Você pode usar a codificação em qualquer coisa.”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*EXEMPLOS A MENCIONAR</a:t>
            </a:r>
            <a:endParaRPr lang="pt-BR" dirty="0"/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você gosta de trabalho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voluntário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pode criar um site para recrutar amigos e outras pessoas para ajudá-lo.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você gosta de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esportes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pode criar um app que reúne informações sobre seu time favorito.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você adora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música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, pode criar um site para compartilhar listas de reprodução e resenhas semanais de álbuns com os amigos. </a:t>
            </a:r>
            <a:endParaRPr lang="pt-BR" dirty="0">
              <a:effectLst/>
            </a:endParaRP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Enfatizar novamente que as possibilidades são infinitas quando se trata de codificação.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é uma oportunidade para destacar as paixões dos participantes na sala e tentar destacar como a codificação pode ser aplicada ao que eles gostam. </a:t>
            </a:r>
            <a:endParaRPr lang="pt-BR" b="0" u="none" dirty="0"/>
          </a:p>
          <a:p>
            <a:endParaRPr lang="pt-BR" b="1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788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"Agora que você está a caminho de se tornar um especialista em codificação, aqui estão alguns recursos gratuitos para você conferir! Não deixe de anotar esses links e continue a codificar!"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Encorajar os jovens a ir para uma próxima etapa na codificação.</a:t>
            </a:r>
          </a:p>
          <a:p>
            <a:endParaRPr lang="pt-BR" b="0" u="none" baseline="0" dirty="0"/>
          </a:p>
          <a:p>
            <a:r>
              <a:rPr lang="pt-BR" b="1" u="sng" baseline="0" dirty="0"/>
              <a:t>NOTA PARA O FACILITADOR: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participantes podem acessar seus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certificados Hour of Code</a:t>
            </a:r>
            <a:r>
              <a:rPr lang="pt-BR" sz="1200" b="1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a qualquer momento depois de iniciar o tutorial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e após o evento Hour of 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 em code.org.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Ajuste o conteúdo dos slides de recursos adicionais conforme o público:</a:t>
            </a:r>
          </a:p>
          <a:p>
            <a:endParaRPr lang="pt-BR" sz="1200" b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u="none" kern="1200" dirty="0">
                <a:solidFill>
                  <a:schemeClr val="tx1"/>
                </a:solidFill>
                <a:effectLst/>
                <a:latin typeface="+mn-lt"/>
              </a:rPr>
              <a:t>Os alunos podem carregar seus códigos para o Minecraft: Education Edition e/ou para o Minecraft no Windows 10, caso disponível.</a:t>
            </a:r>
          </a:p>
          <a:p>
            <a:r>
              <a:rPr lang="pt-BR" sz="1200" b="0" u="none" kern="1200" dirty="0">
                <a:solidFill>
                  <a:schemeClr val="tx1"/>
                </a:solidFill>
                <a:effectLst/>
                <a:latin typeface="+mn-lt"/>
              </a:rPr>
              <a:t>Os participantes podem usar o Code Studio para importar o código para o ambiente real do jogo e ver seu código ganhar vida!</a:t>
            </a:r>
          </a:p>
          <a:p>
            <a:endParaRPr lang="pt-BR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Explore o Minecraft: Education Edition: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 Minecraft: Education Edition foi projetado para escolas e inclui ferramentas para o gerenciamento de salas de aula, planos de aula e muito mais. Para obter mais informações, acesse </a:t>
            </a:r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https://education.minecraft.net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pt-B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Explore formas de levar as habilidades digitais, da alfabetização digital à ciência da computação, até sua comunidade</a:t>
            </a:r>
            <a:br>
              <a:rPr dirty="0"/>
            </a:b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https://Microsoft.com/digitalskills  </a:t>
            </a:r>
          </a:p>
          <a:p>
            <a:endParaRPr lang="pt-BR" b="0" u="none" dirty="0"/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Code.org (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https://code.org/educate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t-BR" b="0" u="none" dirty="0"/>
              <a:t> Vá além da Hour of Code™ com as ferramentas do Code.org para educadores. Não é necessário ter experiência para começar a ensinar ciência da computação em sala de aula. O Code.org oferece currículos, planos de aula, programas de aprendizado para profissionais de alta qualidade e muitas ferramentas ótimas para todos os níveis escolares; tudo de que você precisa, sem custos. Acesse </a:t>
            </a:r>
            <a:r>
              <a:rPr lang="pt-BR" altLang="ko-KR" sz="1200" kern="1200" dirty="0">
                <a:solidFill>
                  <a:schemeClr val="tx1"/>
                </a:solidFill>
                <a:effectLst/>
                <a:latin typeface="+mn-lt"/>
                <a:hlinkClick r:id="rId5"/>
              </a:rPr>
              <a:t>code.org/educate</a:t>
            </a:r>
            <a:r>
              <a:rPr lang="pt-BR" b="0" u="none" dirty="0"/>
              <a:t> e selecione o seu nível escolar para começar!</a:t>
            </a:r>
          </a:p>
          <a:p>
            <a:r>
              <a:rPr lang="pt-BR" b="0" u="none" dirty="0"/>
              <a:t> 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Code Studio (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hlinkClick r:id="rId6"/>
              </a:rPr>
              <a:t>https://studio.code.org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)</a:t>
            </a:r>
            <a:r>
              <a:rPr lang="pt-BR" b="0" u="none" dirty="0"/>
              <a:t> Você se divertiu na Hour of Code™? O mundo da ciência da computação tem muito mais a ser explorado! O Code Studio apresenta quebra-cabeças, jogos e cursos para todas as idades. Saiba como criar seus próprios jogos e aplicativos e os compartilhe com seus amigos. Acesse </a:t>
            </a:r>
            <a:r>
              <a:rPr lang="pt-BR" altLang="ko-KR" sz="1200" kern="1200" dirty="0">
                <a:solidFill>
                  <a:schemeClr val="tx1"/>
                </a:solidFill>
                <a:effectLst/>
                <a:latin typeface="+mn-lt"/>
                <a:hlinkClick r:id="rId7"/>
              </a:rPr>
              <a:t>studio.code.org</a:t>
            </a:r>
            <a:r>
              <a:rPr lang="pt-BR" b="0" u="none" dirty="0"/>
              <a:t> e comece hoje mesmo!</a:t>
            </a:r>
          </a:p>
          <a:p>
            <a:endParaRPr lang="pt-BR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787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 </a:t>
            </a:r>
          </a:p>
          <a:p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  <a:r>
              <a:rPr lang="pt-BR"/>
              <a:t> 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Concluindo o evento</a:t>
            </a:r>
          </a:p>
          <a:p>
            <a:endParaRPr lang="pt-BR" b="0" u="none" baseline="0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  <a:endParaRPr lang="pt-BR" dirty="0"/>
          </a:p>
          <a:p>
            <a:pPr marL="628650" lvl="1" indent="-171450">
              <a:buFont typeface="Arial"/>
              <a:buChar char="•"/>
            </a:pPr>
            <a:r>
              <a:rPr lang="pt-BR" sz="1200" kern="1200">
                <a:solidFill>
                  <a:schemeClr val="tx1"/>
                </a:solidFill>
                <a:effectLst/>
                <a:latin typeface="+mn-lt"/>
              </a:rPr>
              <a:t>Inclui pessoas do sexo masculino e feminino </a:t>
            </a:r>
          </a:p>
          <a:p>
            <a:pPr marL="628650" lvl="1" indent="-171450">
              <a:buFont typeface="Arial"/>
              <a:buChar char="•"/>
            </a:pPr>
            <a:r>
              <a:rPr lang="pt-BR" sz="1200" kern="1200">
                <a:solidFill>
                  <a:schemeClr val="tx1"/>
                </a:solidFill>
                <a:effectLst/>
                <a:latin typeface="+mn-lt"/>
              </a:rPr>
              <a:t>Mostra os participantes se divertindo;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 e não apenas indivíduos. 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322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Copyright 2017: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apresentação é licenciada, não vendida. Não é permitido copiar, adaptar, modificar, preparar material suplementar, distribuir, exibir publicamente, vender nem utilizar este conteúdo para finalidades comerciais sem a expressa autorização prévia da Microsoft Corporation.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apresentação é fornecida "como está". A Microsoft não oferece garantias, explicitas ou implícitas. As informações contidas nesta apresentação, inclusive URL e outras referências a sites da Web, podem ser alteradas sem aviso prévio.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exemplos aqui fornecidos são fictícios e para efeito de ilustração. Não há, nem deve ser inferida, qualquer associação a pessoas e fatos reais.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Esta apresentação pode ser utilizada para fins pessoais e em salas de aula e alunos ligados a code.org e outros eventos sobre codificação. Esta apresentação não concede direitos sobre propriedade intelectual de produtos Microsoft.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Microsoft e as marcas registradas listadas em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hlinkClick r:id="rId3"/>
              </a:rPr>
              <a:t>http://www.microsoft.com/en-us/legal/intellectualproperty/trademarks/en-us.aspx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são marcas registradas do grupo de empresas Microsoft. Todas as outras marcas são de propriedade de seus respectivos proprietários.</a:t>
            </a:r>
          </a:p>
          <a:p>
            <a:endParaRPr lang="pt-BR" b="1" u="sng" dirty="0"/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Code.org, 2017. Code.org®, o logo CODE e Hour of Code® são marcas registradas da Code.org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Mojang © 2017. "Minecraft" é uma marca registrada da Mojang AB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© 2017 Microsoft Corporation. Todos os direitos reservados.</a:t>
            </a:r>
          </a:p>
          <a:p>
            <a:pPr marL="457200" lvl="1" indent="0">
              <a:buFont typeface="Arial"/>
              <a:buNone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F0EC2C-E6BA-F248-9EDA-113245C92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44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“No que você pensa ao ouvir o termo 'codificação'? Pense por alguns minutos na 'codificação' e no que ela representa para você.”</a:t>
            </a:r>
          </a:p>
          <a:p>
            <a:endParaRPr lang="pt-BR" b="0" u="none" baseline="0" dirty="0"/>
          </a:p>
          <a:p>
            <a:r>
              <a:rPr lang="pt-BR" b="0" u="none" baseline="0" dirty="0"/>
              <a:t>[incentivo à discussão]</a:t>
            </a:r>
          </a:p>
          <a:p>
            <a:endParaRPr lang="pt-BR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“Vamos assistir a um vídeo que mostra como a codificação se tornou popular e como muitos jovens, assim como vocês, passaram a praticá-la!”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OBJETIVO DO SLIDE:</a:t>
            </a:r>
            <a:r>
              <a:rPr lang="pt-BR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u="none" baseline="0" dirty="0"/>
          </a:p>
          <a:p>
            <a:pPr>
              <a:defRPr/>
            </a:pPr>
            <a:r>
              <a:rPr lang="pt-BR" dirty="0"/>
              <a:t>Objetivo: </a:t>
            </a:r>
            <a:r>
              <a:rPr lang="pt-BR" b="0" u="none" baseline="0" dirty="0"/>
              <a:t>iniciar uma discussão e mensurar as noções preconcebidas que os jovens têm a respeito da codificação. Sabemos que existem muitas concepções errôneas sobre a codificação e a ciência da computação: que ela é apenas para as pessoas boas em matemática e para os “geeks” ou que é uma área masculina.</a:t>
            </a:r>
            <a:r>
              <a:rPr lang="pt-BR" dirty="0"/>
              <a:t> </a:t>
            </a:r>
            <a:r>
              <a:rPr lang="pt-BR" kern="1200" dirty="0">
                <a:effectLst/>
                <a:latin typeface="+mn-lt"/>
              </a:rPr>
              <a:t>Nos próximos slides, corrigiremos as noções errôneas sobre codificação antes de partirmos para os tutoriais.</a:t>
            </a:r>
            <a:r>
              <a:rPr lang="pt-BR" dirty="0"/>
              <a:t> </a:t>
            </a:r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NOTAS PARA O FACILITADOR:</a:t>
            </a:r>
          </a:p>
          <a:p>
            <a:r>
              <a:rPr lang="pt-BR" b="0" u="none" dirty="0"/>
              <a:t>Cuidado! Começar com os mitos pode reforçá-los. Pergunte a opinião do grupo! Você pode se surpreender!</a:t>
            </a:r>
          </a:p>
          <a:p>
            <a:endParaRPr lang="pt-BR" b="0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“Primeiro, vamos assistir a um vídeo que mostra a popularidade que a codificação alcançou nos últimos anos e como muitos jovens, assim como vocês, a experimentaram!”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6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OBJETIVO DO SLIDE:</a:t>
            </a:r>
          </a:p>
          <a:p>
            <a:endParaRPr lang="pt-BR" b="1" u="sng" baseline="0" dirty="0"/>
          </a:p>
          <a:p>
            <a:r>
              <a:rPr lang="pt-BR" b="0" u="none" baseline="0" dirty="0"/>
              <a:t>Motivar os jovens para o tutorial Hour of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Code</a:t>
            </a:r>
            <a:r>
              <a:rPr lang="pt-BR" sz="1200" kern="1200" baseline="30000" dirty="0">
                <a:solidFill>
                  <a:schemeClr val="tx1"/>
                </a:solidFill>
                <a:effectLst/>
                <a:latin typeface="+mn-lt"/>
              </a:rPr>
              <a:t>TM</a:t>
            </a:r>
            <a:r>
              <a:rPr lang="pt-BR" b="0" u="none" baseline="0" dirty="0"/>
              <a:t>.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INSTRUÇÃO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/>
              <a:t>O vídeo deve ser reproduzido automaticamente. 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desejar alterar o idioma ou as legendas, clique no ícone da engrenagem na parte inferior direita do vídeo no link abaixo. Você pode ter que adicionar o link do vídeo novamente: https://www.youtube.com/watch?t=1&amp;v=2DxWIxec6yo</a:t>
            </a:r>
            <a:endParaRPr lang="pt-BR" dirty="0"/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É possível encontrar vídeos adicionais no site code.org, caso precise passar uma mensagem diferente para o público.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1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“Vamos falar sobre o que a codificação </a:t>
            </a:r>
            <a:r>
              <a:rPr lang="pt-BR" b="0" i="1" u="none" baseline="0" dirty="0"/>
              <a:t>não é</a:t>
            </a:r>
            <a:r>
              <a:rPr lang="pt-BR" b="0" u="none" dirty="0"/>
              <a:t>. Codificação não é algo que você precisa fazer sozinho e não é tão difícil quanto você pensa que é!</a:t>
            </a:r>
            <a:r>
              <a:rPr lang="pt-BR" b="0" i="0" u="none" baseline="0" dirty="0"/>
              <a:t>”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Os slides de 5 a 8 têm o objetivo de derrubar as noções pré-concebidas que os jovens entre 11 e 14 anos de idade têm sobre como são as pessoas que codificam, e o que codificação realmente é. Queremos realmente ajudar esses jovens a quebrar os estereótipos, contando para eles que codificação não é: </a:t>
            </a:r>
            <a:endParaRPr lang="pt-BR" dirty="0"/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atividade solitária;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atividade masculina;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Uma atividade apenas para “geeks”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Somente para pessoas boas em matemática;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Apenas para pessoas que querem desenvolver programas de computador. </a:t>
            </a:r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37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“A codificação também não é ficar sentado sozinho por horas a fio! Uma equipe de programação diversificada consegue criar soluções e programas melhores.”</a:t>
            </a:r>
            <a:r>
              <a:rPr lang="pt-BR" dirty="0"/>
              <a:t> 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 </a:t>
            </a:r>
          </a:p>
          <a:p>
            <a:endParaRPr lang="pt-BR" b="1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codificação é acessível a todos. Equipes de programação diversificadas criam programas melhores.</a:t>
            </a:r>
          </a:p>
          <a:p>
            <a:endParaRPr lang="pt-BR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4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“O que talvez você não saiba é que a codificação é </a:t>
            </a:r>
            <a:r>
              <a:rPr lang="pt-BR" b="0" i="1" u="none" baseline="0" dirty="0"/>
              <a:t>realmente</a:t>
            </a:r>
            <a:r>
              <a:rPr lang="pt-BR" b="0" i="0" u="none" baseline="0" dirty="0"/>
              <a:t> útil para gatinhos no local de trabalho…”</a:t>
            </a:r>
            <a:endParaRPr lang="pt-BR" b="1" u="sng" dirty="0"/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  <a:endParaRPr lang="pt-BR" b="0" u="none" dirty="0"/>
          </a:p>
          <a:p>
            <a:endParaRPr lang="pt-BR" b="0" u="non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Fazer as pessoas rirem, o slide é uma piada e só para diversão!</a:t>
            </a:r>
            <a:r>
              <a:rPr lang="pt-BR" dirty="0"/>
              <a:t> </a:t>
            </a:r>
            <a:endParaRPr lang="pt-BR" b="1" u="sng" dirty="0"/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</a:p>
          <a:p>
            <a:endParaRPr lang="pt-BR" sz="1200" b="1" u="sng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u="none" kern="1200" baseline="0" dirty="0">
                <a:solidFill>
                  <a:schemeClr val="tx1"/>
                </a:solidFill>
                <a:effectLst/>
                <a:latin typeface="+mn-lt"/>
              </a:rPr>
              <a:t>A imagem para este slide deve ser simplesmente uma imagem boba ou .gif para manter o público envolvido. </a:t>
            </a:r>
            <a:endParaRPr lang="pt-BR" sz="1200" b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16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u="sng" dirty="0"/>
              <a:t>SCRIPT DE EXEMPLO:</a:t>
            </a:r>
          </a:p>
          <a:p>
            <a:endParaRPr lang="pt-BR" b="1" u="sng" dirty="0"/>
          </a:p>
          <a:p>
            <a:r>
              <a:rPr lang="pt-BR" b="0" u="none" dirty="0"/>
              <a:t>"Brincadeirinha!"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b="0" u="none" dirty="0"/>
              <a:t>Revelar que o slide anterior era uma piada.</a:t>
            </a:r>
          </a:p>
          <a:p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8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u="sng" dirty="0"/>
              <a:t>SCRIPT DE EXEMPLO: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u="sng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u="none" dirty="0"/>
              <a:t>“Agora, vamos falar sobre o que a codificação </a:t>
            </a:r>
            <a:r>
              <a:rPr lang="pt-BR" b="0" i="1" u="none" dirty="0"/>
              <a:t>realmente</a:t>
            </a:r>
            <a:r>
              <a:rPr lang="pt-BR" b="0" u="none" dirty="0"/>
              <a:t> é. Você pode não saber, mas codificação é uma atividade colaborativa e é para meninos </a:t>
            </a:r>
            <a:r>
              <a:rPr lang="pt-BR" b="0" i="1" u="none" baseline="0" dirty="0"/>
              <a:t>e</a:t>
            </a:r>
            <a:r>
              <a:rPr lang="pt-BR" b="0" u="none" dirty="0"/>
              <a:t> meninas!”</a:t>
            </a:r>
          </a:p>
          <a:p>
            <a:endParaRPr lang="pt-BR" b="1" u="sng" dirty="0"/>
          </a:p>
          <a:p>
            <a:r>
              <a:rPr lang="pt-BR" b="1" u="sng" dirty="0"/>
              <a:t>OBJETIVO DO SLIDE:</a:t>
            </a:r>
          </a:p>
          <a:p>
            <a:endParaRPr lang="pt-BR" b="1" u="sng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Nos slides 9 a 12, mostramos visualmente</a:t>
            </a:r>
            <a:r>
              <a:rPr lang="pt-BR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aos jovens como codificar pode ser divertido. Queremos realmente enfatizar que codificação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</a:rPr>
              <a:t> é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: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Colaborativa;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pessoas de todos os gêneros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introvertidos e extrovertidos;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Trata-se da resolução de</a:t>
            </a:r>
            <a:r>
              <a:rPr lang="pt-BR"/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problemas. Na verdade, a codificação envolve muito pouca matemática;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Para pessoas que querem a ajuda dos computadores para amplificar suas paixões. </a:t>
            </a:r>
            <a:endParaRPr lang="pt-BR" dirty="0">
              <a:effectLst/>
            </a:endParaRPr>
          </a:p>
          <a:p>
            <a:endParaRPr lang="pt-BR" b="1" dirty="0"/>
          </a:p>
          <a:p>
            <a:r>
              <a:rPr lang="pt-BR" b="1" u="sng" dirty="0"/>
              <a:t>INSTRUÇÕES DE IMAGEM PARA ESTE SLIDE:</a:t>
            </a:r>
            <a:endParaRPr lang="pt-BR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Se for preciso trocar esta imagem, confirme se ela se encaixa nos seguintes critérios: </a:t>
            </a:r>
            <a:endParaRPr lang="pt-BR" dirty="0"/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Apresenta jovens no início da adolescência/idade do ensino médio 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Mostra os participantes se divertindo com tecnologia;</a:t>
            </a:r>
            <a:endParaRPr lang="pt-BR" dirty="0"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Contém um grupo de pessoas e não apenas indivíduos.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</a:rPr>
              <a:t>Inclui mulheres</a:t>
            </a:r>
            <a:endParaRPr lang="pt-BR" dirty="0">
              <a:effectLst/>
            </a:endParaRPr>
          </a:p>
          <a:p>
            <a:pPr marL="457200" lvl="1" indent="0">
              <a:buFont typeface="Arial"/>
              <a:buNone/>
            </a:pPr>
            <a:endParaRPr lang="pt-BR" dirty="0">
              <a:effectLst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0EC2C-E6BA-F248-9EDA-113245C923E1}" type="slidenum">
              <a:rPr lang="en-US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54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9B59C-C004-5A44-B9CA-56741D3BB1DF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7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6A87D-8AFB-9D4F-8D56-1761F024AE1B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9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A237-96DD-B14D-9ABA-F7681A8342CD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3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533D-FE8A-294E-AED5-BA52B60DE48C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6C25-8D9F-824D-A099-76B21120BAD2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12BCF-67E0-1648-B4C3-2FAD8AC0B233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5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5DDAC-65DB-234E-9294-8A49E7113294}" type="datetime1">
              <a:rPr lang="en-US" smtClean="0"/>
              <a:t>11/2/2017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DCA-01B5-014B-A3F0-BB00078DC65D}" type="datetime1">
              <a:rPr lang="en-US" smtClean="0"/>
              <a:t>11/2/2017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397-6A2E-E94F-B8C4-DDF6AF0713D9}" type="datetime1">
              <a:rPr lang="en-US" smtClean="0"/>
              <a:t>11/2/2017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C0862-0501-834F-846E-3C6395BB2B9E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3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BA573-475B-4B42-AD33-5C1A4303AB89}" type="datetime1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6FF7-969A-CE48-B675-E97143700550}" type="datetime1">
              <a:rPr lang="en-US" smtClean="0"/>
              <a:t>11/2/2017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81E3-FF4B-EC42-A17F-8D66E433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p051U7Rvds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22504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322" y="3554091"/>
            <a:ext cx="5212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Bem-vindo à</a:t>
            </a:r>
          </a:p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 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 descr="Microsoft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Bem-vindo à Hour of Code™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286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m pequeno grupo de crianças trabalha em conjunto em um projeto" title="Um pequeno grupo de crianças trabalha em conjunto em um projet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6844" y="172907"/>
            <a:ext cx="6914862" cy="5369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É isso.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E </a:t>
            </a:r>
            <a:r>
              <a:rPr lang="en-IE" dirty="0" err="1"/>
              <a:t>isto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529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" y="2540668"/>
            <a:ext cx="3695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Codificação é...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Codificação</a:t>
            </a:r>
            <a:r>
              <a:rPr lang="en-IE" dirty="0"/>
              <a:t> é</a:t>
            </a:r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94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110"/>
          <a:stretch/>
        </p:blipFill>
        <p:spPr>
          <a:xfrm>
            <a:off x="12700" y="0"/>
            <a:ext cx="8299934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2000" y="2883752"/>
            <a:ext cx="4342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Solução de problemas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708" y="2039112"/>
            <a:ext cx="685800" cy="685800"/>
          </a:xfrm>
          <a:prstGeom prst="rect">
            <a:avLst/>
          </a:prstGeom>
        </p:spPr>
      </p:pic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Solução</a:t>
            </a:r>
            <a:r>
              <a:rPr lang="en-IE" dirty="0"/>
              <a:t> de </a:t>
            </a:r>
            <a:r>
              <a:rPr lang="en-IE" dirty="0" err="1"/>
              <a:t>problemas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88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ápis coloridos" title="Lápis colorid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9248" cy="54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Criatividade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Criatividade</a:t>
            </a:r>
            <a:endParaRPr lang="en-IE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4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irls Who Code 2 | by msct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" y="0"/>
            <a:ext cx="480906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pic>
        <p:nvPicPr>
          <p:cNvPr id="2" name="Picture 1" hidden="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041358"/>
            <a:ext cx="685800" cy="68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0" y="2883752"/>
            <a:ext cx="434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Colaboração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Colaboração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14</a:t>
            </a:fld>
            <a:endParaRPr lang="pt-B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7C22D3-0EE5-4B5D-A414-4C8F9A4C7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62" y="219375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6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6643" y="2041604"/>
            <a:ext cx="404160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O que você e seus amigos adoram fazer?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você adora fazer?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2" name="Slide Number Placeholder 1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43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xplosão de faíscas" title="Explosão de faísca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59091" cy="571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Dê vida aos seus interesses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16</a:t>
            </a:fld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682624" y="3644910"/>
            <a:ext cx="29368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2624" y="4216410"/>
            <a:ext cx="1874520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2624" y="3073410"/>
            <a:ext cx="2314576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7225" y="1371590"/>
            <a:ext cx="3144253" cy="341632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Independente dos interesses de vocês, a codificação pode ajudar a torná-los reais. </a:t>
            </a:r>
          </a:p>
        </p:txBody>
      </p:sp>
    </p:spTree>
    <p:extLst>
      <p:ext uri="{BB962C8B-B14F-4D97-AF65-F5344CB8AC3E}">
        <p14:creationId xmlns:p14="http://schemas.microsoft.com/office/powerpoint/2010/main" val="35591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ma mulher jovem usa uma câmera para tirar uma foto" title="Uma mulher jovem usa uma câmera para tirar uma fot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4" y="0"/>
            <a:ext cx="8947727" cy="5710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Aplique</a:t>
            </a:r>
            <a:r>
              <a:rPr lang="en-IE" dirty="0"/>
              <a:t> o que </a:t>
            </a:r>
            <a:r>
              <a:rPr lang="en-IE" dirty="0" err="1"/>
              <a:t>aprendeu</a:t>
            </a:r>
            <a:endParaRPr lang="en-IE" dirty="0"/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17</a:t>
            </a:fld>
            <a:endParaRPr lang="pt-BR" dirty="0"/>
          </a:p>
        </p:txBody>
      </p:sp>
      <p:sp>
        <p:nvSpPr>
          <p:cNvPr id="6" name="TextBox 5" hidden="1"/>
          <p:cNvSpPr txBox="1"/>
          <p:nvPr/>
        </p:nvSpPr>
        <p:spPr>
          <a:xfrm>
            <a:off x="2635250" y="2857500"/>
            <a:ext cx="1111250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2914" y="3172767"/>
            <a:ext cx="1280160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9924" y="3725217"/>
            <a:ext cx="4343400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924" y="4291309"/>
            <a:ext cx="4343400" cy="57150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9598" y="601851"/>
            <a:ext cx="4937760" cy="452431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Enquanto você está fazendo o seu tutorial </a:t>
            </a:r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 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</a:t>
            </a:r>
            <a:r>
              <a:rPr lang="pt-BR" dirty="0"/>
              <a:t> 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, considere como você pode usar o que está aprendendo em algo que adora fazer. 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8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unos da faculdade animados vibram com entusiasmo" title="Alunos da faculdade animados vibram com entusiasmo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238124" y="126999"/>
            <a:ext cx="56356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2162" y="2257335"/>
            <a:ext cx="3676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Minecraft</a:t>
            </a:r>
          </a:p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, </a:t>
            </a:r>
          </a:p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como funciona!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Como </a:t>
            </a:r>
            <a:r>
              <a:rPr lang="en-IE" dirty="0" err="1"/>
              <a:t>funciona</a:t>
            </a:r>
            <a:endParaRPr lang="en-IE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971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9878"/>
            <a:ext cx="9116501" cy="5715000"/>
          </a:xfrm>
          <a:prstGeom prst="rect">
            <a:avLst/>
          </a:prstGeom>
        </p:spPr>
      </p:pic>
      <p:sp>
        <p:nvSpPr>
          <p:cNvPr id="7" name="Rectangle 6" descr="&#10;"/>
          <p:cNvSpPr/>
          <p:nvPr/>
        </p:nvSpPr>
        <p:spPr>
          <a:xfrm>
            <a:off x="575733" y="2540668"/>
            <a:ext cx="5276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: </a:t>
            </a:r>
          </a:p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Hero’s Journey</a:t>
            </a: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it goes down </a:t>
            </a:r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D9EEB-3572-4461-97C5-86AAE9659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32" y="1004763"/>
            <a:ext cx="4272137" cy="42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" y="117995"/>
            <a:ext cx="5497630" cy="5252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34636" y="1797329"/>
            <a:ext cx="3657600" cy="230832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Antes de começarmos, vamos falar sobre codificação.</a:t>
            </a:r>
            <a:endParaRPr lang="pt-BR" sz="1800" dirty="0">
              <a:solidFill>
                <a:schemeClr val="bg1"/>
              </a:solidFill>
              <a:effectLst/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Vamos</a:t>
            </a:r>
            <a:r>
              <a:rPr lang="en-IE" dirty="0"/>
              <a:t> </a:t>
            </a:r>
            <a:r>
              <a:rPr lang="en-IE" dirty="0" err="1"/>
              <a:t>falar</a:t>
            </a:r>
            <a:r>
              <a:rPr lang="en-IE" dirty="0"/>
              <a:t> </a:t>
            </a:r>
            <a:r>
              <a:rPr lang="en-IE" dirty="0" err="1"/>
              <a:t>sobre</a:t>
            </a:r>
            <a:r>
              <a:rPr lang="en-IE" dirty="0"/>
              <a:t> </a:t>
            </a:r>
            <a:r>
              <a:rPr lang="en-IE" dirty="0" err="1"/>
              <a:t>codificação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0857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&#10;"/>
          <p:cNvSpPr/>
          <p:nvPr/>
        </p:nvSpPr>
        <p:spPr>
          <a:xfrm>
            <a:off x="0" y="501259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Segoe UI Light" panose="020B0502040204020203" pitchFamily="34" charset="0"/>
              </a:rPr>
              <a:t>Encontre o tutorial em Code.org/Minecraft</a:t>
            </a: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 your tutorial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35A31-9C2A-462D-8F93-3F54AE2B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65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" y="2542403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Conclusão.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Conclusão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40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00601" y="1708730"/>
            <a:ext cx="3657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Ao ouvir o termo "codificação", no que você pensa agora? </a:t>
            </a:r>
            <a:endParaRPr lang="pt-BR" sz="3600" dirty="0"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Agora, o que você acha da codificação?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1080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10958" y="326878"/>
            <a:ext cx="4160513" cy="3632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O que você e seus amigos acham que seria divertido criar? </a:t>
            </a:r>
          </a:p>
          <a:p>
            <a:r>
              <a:rPr lang="pt-BR"/>
              <a:t> </a:t>
            </a:r>
          </a:p>
          <a:p>
            <a:r>
              <a:rPr lang="pt-BR" sz="1800" dirty="0">
                <a:latin typeface="Segoe UI Light" panose="020B0502040204020203" pitchFamily="34" charset="0"/>
              </a:rPr>
              <a:t>Pode ser um jogo, um site, um programa, um aplicativo. Seja criativo!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você adora fazer?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789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6056100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373485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11099" y="2613385"/>
            <a:ext cx="2302111" cy="2312444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07809" y="434028"/>
            <a:ext cx="7480491" cy="503226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04827" y="967271"/>
            <a:ext cx="7026273" cy="505943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Próximos</a:t>
            </a:r>
            <a:r>
              <a:rPr lang="en-IE" dirty="0"/>
              <a:t> </a:t>
            </a:r>
            <a:r>
              <a:rPr lang="en-IE" dirty="0" err="1"/>
              <a:t>passos</a:t>
            </a:r>
            <a:endParaRPr lang="en-IE" dirty="0"/>
          </a:p>
        </p:txBody>
      </p:sp>
      <p:sp>
        <p:nvSpPr>
          <p:cNvPr id="8" name="Subtitle 7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2" name="Slide Number Placeholder 1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24</a:t>
            </a:fld>
            <a:endParaRPr lang="pt-BR" dirty="0"/>
          </a:p>
        </p:txBody>
      </p:sp>
      <p:sp>
        <p:nvSpPr>
          <p:cNvPr id="64" name="Rectangle 63"/>
          <p:cNvSpPr/>
          <p:nvPr/>
        </p:nvSpPr>
        <p:spPr>
          <a:xfrm>
            <a:off x="661756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239301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157700" y="2523540"/>
            <a:ext cx="434026" cy="393217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Light" panose="020B0502040204020203" pitchFamily="34" charset="0"/>
              </a:rPr>
              <a:t>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4827" y="2238375"/>
            <a:ext cx="18473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3"/>
          </a:p>
        </p:txBody>
      </p:sp>
      <p:sp>
        <p:nvSpPr>
          <p:cNvPr id="68" name="Rectangle 67"/>
          <p:cNvSpPr/>
          <p:nvPr/>
        </p:nvSpPr>
        <p:spPr>
          <a:xfrm flipH="1">
            <a:off x="2969145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11099" y="3709936"/>
            <a:ext cx="2299373" cy="1483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3532" y="3057342"/>
            <a:ext cx="2346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Pegue o seu certificado.</a:t>
            </a:r>
            <a:endParaRPr lang="pt-BR" sz="2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88771" y="405855"/>
            <a:ext cx="2570658" cy="16825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1800" dirty="0">
              <a:solidFill>
                <a:schemeClr val="bg1"/>
              </a:solidFill>
              <a:latin typeface="Segoe Pro" charset="0"/>
              <a:ea typeface="Segoe Pro" charset="0"/>
              <a:cs typeface="Segoe Pro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6833" y="483999"/>
            <a:ext cx="8158067" cy="197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3600" dirty="0">
                <a:solidFill>
                  <a:prstClr val="white"/>
                </a:solidFill>
                <a:latin typeface="Segoe UI Light" panose="020B0502040204020203" pitchFamily="34" charset="0"/>
              </a:rPr>
              <a:t>O que você pode aprender em seguida? Isso não precisa acabar aqui! </a:t>
            </a:r>
          </a:p>
          <a:p>
            <a:pPr lvl="0"/>
            <a:r>
              <a:rPr lang="pt-BR" dirty="0"/>
              <a:t> </a:t>
            </a:r>
          </a:p>
          <a:p>
            <a:pPr lvl="0"/>
            <a:r>
              <a:rPr lang="pt-BR" sz="1800" dirty="0">
                <a:solidFill>
                  <a:prstClr val="white"/>
                </a:solidFill>
                <a:latin typeface="Segoe UI Light" panose="020B0502040204020203" pitchFamily="34" charset="0"/>
              </a:rPr>
              <a:t>Abaixo, estão alguns passos que você pode seguir para comemorar, continuar </a:t>
            </a:r>
            <a:br>
              <a:rPr lang="pt-BR" sz="1800" dirty="0">
                <a:solidFill>
                  <a:prstClr val="white"/>
                </a:solidFill>
                <a:latin typeface="Segoe UI Light" panose="020B0502040204020203" pitchFamily="34" charset="0"/>
              </a:rPr>
            </a:br>
            <a:r>
              <a:rPr lang="pt-BR" sz="1800" dirty="0">
                <a:solidFill>
                  <a:prstClr val="white"/>
                </a:solidFill>
                <a:latin typeface="Segoe UI Light" panose="020B0502040204020203" pitchFamily="34" charset="0"/>
              </a:rPr>
              <a:t>a aprender e se divertir mais! </a:t>
            </a:r>
            <a:endParaRPr lang="pt-BR" sz="1800" dirty="0">
              <a:solidFill>
                <a:prstClr val="white"/>
              </a:solidFill>
              <a:latin typeface="Segoe UI Light" panose="020B0502040204020203" pitchFamily="34" charset="0"/>
              <a:ea typeface="Segoe Pro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143815" y="3057342"/>
            <a:ext cx="2295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Jogue mais.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059155" y="3057342"/>
            <a:ext cx="2377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Aprenda mais.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095602" y="3936148"/>
            <a:ext cx="2467995" cy="1095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Explore mais recursos no site Microsoft.com/</a:t>
            </a:r>
          </a:p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digitalskills</a:t>
            </a:r>
            <a:endParaRPr lang="pt-BR" sz="18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H="1">
            <a:off x="6095603" y="1845733"/>
            <a:ext cx="45719" cy="330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63532" y="3954015"/>
            <a:ext cx="220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Parabéns! Você conseguiu! O seu certificado está no fim do seu tutorial.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158039" y="3936148"/>
            <a:ext cx="2517557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800" dirty="0">
                <a:solidFill>
                  <a:schemeClr val="bg1"/>
                </a:solidFill>
                <a:latin typeface="Segoe UI Light" panose="020B0502040204020203" pitchFamily="34" charset="0"/>
              </a:rPr>
              <a:t>Carregue seu código no Minecraft: Education Edition e veja como ele ganha vida no ambiente do jogo!</a:t>
            </a:r>
          </a:p>
        </p:txBody>
      </p:sp>
    </p:spTree>
    <p:extLst>
      <p:ext uri="{BB962C8B-B14F-4D97-AF65-F5344CB8AC3E}">
        <p14:creationId xmlns:p14="http://schemas.microsoft.com/office/powerpoint/2010/main" val="10377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oup of boys and girls look up from the shared laptop where they are working to smile at the camera&#10;" title="Group of boys and girls look up from the shared laptop where they are working to smile at the camera">
            <a:extLst>
              <a:ext uri="{FF2B5EF4-FFF2-40B4-BE49-F238E27FC236}">
                <a16:creationId xmlns:a16="http://schemas.microsoft.com/office/drawing/2014/main" id="{7EE17CA2-4399-400B-A6DE-23D9E2F0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559" y="169793"/>
            <a:ext cx="8864600" cy="5535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-7390"/>
            <a:ext cx="9127958" cy="5722182"/>
          </a:xfrm>
          <a:prstGeom prst="rect">
            <a:avLst/>
          </a:prstGeom>
        </p:spPr>
      </p:pic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Agradecemos</a:t>
            </a:r>
            <a:r>
              <a:rPr lang="en-IE" dirty="0"/>
              <a:t> a </a:t>
            </a:r>
            <a:r>
              <a:rPr lang="en-IE" dirty="0" err="1"/>
              <a:t>participação</a:t>
            </a:r>
            <a:r>
              <a:rPr lang="en-IE" dirty="0"/>
              <a:t>!</a:t>
            </a:r>
          </a:p>
        </p:txBody>
      </p:sp>
      <p:sp>
        <p:nvSpPr>
          <p:cNvPr id="9" name="Subtitle 8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25</a:t>
            </a:fld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437177" y="2244267"/>
            <a:ext cx="6217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Obrigado por sua participação.</a:t>
            </a:r>
          </a:p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Minecraft Hour of Code</a:t>
            </a:r>
            <a:r>
              <a:rPr lang="pt-BR" sz="3600" baseline="30000" dirty="0">
                <a:solidFill>
                  <a:schemeClr val="bg1"/>
                </a:solidFill>
                <a:latin typeface="Segoe UI Light" panose="020B0502040204020203" pitchFamily="34" charset="0"/>
              </a:rPr>
              <a:t>TM</a:t>
            </a:r>
          </a:p>
        </p:txBody>
      </p:sp>
      <p:pic>
        <p:nvPicPr>
          <p:cNvPr id="11" name="Picture 10" descr="Microsoft" title="Microsoft">
            <a:extLst>
              <a:ext uri="{FF2B5EF4-FFF2-40B4-BE49-F238E27FC236}">
                <a16:creationId xmlns:a16="http://schemas.microsoft.com/office/drawing/2014/main" id="{5FE58AB1-CEE2-465D-A087-B1DCF4B09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7" y="4668558"/>
            <a:ext cx="1887292" cy="6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" y="128520"/>
            <a:ext cx="8683623" cy="5431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9992" cy="6024362"/>
          </a:xfrm>
          <a:prstGeom prst="rect">
            <a:avLst/>
          </a:prstGeom>
        </p:spPr>
      </p:pic>
      <p:pic>
        <p:nvPicPr>
          <p:cNvPr id="15" name="Picture 14" descr="Microsoft&#10;" title="Microsof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9" y="169793"/>
            <a:ext cx="2956053" cy="10873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577" y="4345847"/>
            <a:ext cx="88084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ea typeface="Segoe Pro Light" charset="0"/>
                <a:cs typeface="Segoe UI Light" panose="020B0502040204020203" pitchFamily="34" charset="0"/>
              </a:rPr>
              <a:t>Copyright.</a:t>
            </a:r>
          </a:p>
          <a:p>
            <a:pPr lvl="0">
              <a:defRPr/>
            </a:pPr>
            <a:endParaRPr lang="pt-BR" sz="1600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pt-BR" sz="1600" dirty="0">
                <a:solidFill>
                  <a:schemeClr val="bg1"/>
                </a:solidFill>
              </a:rPr>
              <a:t>© Code.org, 2017. Code.org®, o logo CODE e Hour of Code® são marcas registradas da Code.org</a:t>
            </a:r>
          </a:p>
          <a:p>
            <a:pPr lvl="0">
              <a:defRPr/>
            </a:pPr>
            <a:r>
              <a:rPr lang="pt-BR" sz="1600" dirty="0">
                <a:solidFill>
                  <a:schemeClr val="bg1"/>
                </a:solidFill>
              </a:rPr>
              <a:t>Mojang © 2017. "Minecraft" é uma marca registrada da Mojang AB</a:t>
            </a:r>
          </a:p>
          <a:p>
            <a:pPr lvl="0">
              <a:defRPr/>
            </a:pPr>
            <a:r>
              <a:rPr lang="pt-BR" sz="1600" dirty="0">
                <a:solidFill>
                  <a:schemeClr val="bg1"/>
                </a:solidFill>
              </a:rPr>
              <a:t>© 2017 Microsoft Corporation. Todos os direitos reservados.</a:t>
            </a:r>
          </a:p>
          <a:p>
            <a:pPr marL="0" marR="0" lvl="0" indent="0" algn="l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7" name="Title 6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Hour of Code™ </a:t>
            </a:r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781E3-FF4B-EC42-A17F-8D66E4334D12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7132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8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75226" y="1321069"/>
            <a:ext cx="3657599" cy="2801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latin typeface="Segoe UI Light" panose="020B0502040204020203" pitchFamily="34" charset="0"/>
              </a:rPr>
              <a:t>Ao ouvir o termo "codificação", no que você pensa?</a:t>
            </a:r>
          </a:p>
          <a:p>
            <a:r>
              <a:rPr lang="pt-BR" dirty="0"/>
              <a:t> </a:t>
            </a:r>
            <a:endParaRPr lang="pt-BR" sz="3600" dirty="0">
              <a:latin typeface="Segoe Pro" charset="0"/>
              <a:ea typeface="Segoe Pro" charset="0"/>
              <a:cs typeface="Segoe Pro" charset="0"/>
            </a:endParaRPr>
          </a:p>
          <a:p>
            <a:r>
              <a:rPr lang="pt-BR" sz="1800" dirty="0">
                <a:latin typeface="Segoe UI Light" panose="020B0502040204020203" pitchFamily="34" charset="0"/>
              </a:rPr>
              <a:t>Conte para seus amigos em dois minutos e, depois, compartilhe com todo o grupo! </a:t>
            </a:r>
            <a:endParaRPr lang="pt-BR" sz="180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4588" y="2868793"/>
            <a:ext cx="4347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Pergunta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831" y="2091803"/>
            <a:ext cx="685487" cy="685487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 que você sabe sobre "codificação"?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456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Hour of Code™ video by Code.org </a:t>
            </a:r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F572452C-091D-4857-927F-42CF3DF52B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1450" y="291223"/>
            <a:ext cx="9174025" cy="51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8018"/>
            <a:ext cx="9144000" cy="3898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Não é isso.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3" y="2042088"/>
            <a:ext cx="693579" cy="693579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Não</a:t>
            </a:r>
            <a:r>
              <a:rPr lang="en-IE" dirty="0"/>
              <a:t> é </a:t>
            </a:r>
            <a:r>
              <a:rPr lang="en-IE" dirty="0" err="1"/>
              <a:t>isso</a:t>
            </a:r>
            <a:endParaRPr lang="en-IE" dirty="0"/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285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oup of teenage boys and girls look up from the shared laptop where they are working to smile at the camera&#10;" hidden="1" title="Group of teenage boys and girls look up from the shared laptop where they are working to smile at the camer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3"/>
          <a:stretch/>
        </p:blipFill>
        <p:spPr>
          <a:xfrm>
            <a:off x="24714" y="0"/>
            <a:ext cx="8864600" cy="55350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9" y="2868792"/>
            <a:ext cx="4331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Pode ser isso.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6" name="Title 5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Não</a:t>
            </a:r>
            <a:r>
              <a:rPr lang="en-IE" dirty="0"/>
              <a:t> é </a:t>
            </a:r>
            <a:r>
              <a:rPr lang="en-IE" dirty="0" err="1"/>
              <a:t>isso</a:t>
            </a:r>
            <a:r>
              <a:rPr lang="en-IE" dirty="0"/>
              <a:t> </a:t>
            </a:r>
            <a:r>
              <a:rPr lang="en-IE" dirty="0" err="1"/>
              <a:t>também</a:t>
            </a:r>
            <a:endParaRPr lang="en-IE" dirty="0"/>
          </a:p>
        </p:txBody>
      </p:sp>
      <p:sp>
        <p:nvSpPr>
          <p:cNvPr id="7" name="Subtitle 6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1" name="Slide Number Placeholder 10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6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1" y="1993854"/>
            <a:ext cx="694944" cy="694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485822-1515-4770-A9AD-ACF9E44FCB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24" r="11684"/>
          <a:stretch/>
        </p:blipFill>
        <p:spPr>
          <a:xfrm>
            <a:off x="221986" y="208108"/>
            <a:ext cx="4341940" cy="5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716"/>
          <a:stretch/>
        </p:blipFill>
        <p:spPr>
          <a:xfrm>
            <a:off x="3626568" y="-1631"/>
            <a:ext cx="5502633" cy="571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É isso.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3" name="Title 2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É </a:t>
            </a:r>
            <a:r>
              <a:rPr lang="en-IE" dirty="0" err="1"/>
              <a:t>isto</a:t>
            </a:r>
            <a:r>
              <a:rPr lang="en-IE" dirty="0"/>
              <a:t>!</a:t>
            </a:r>
          </a:p>
        </p:txBody>
      </p:sp>
      <p:sp>
        <p:nvSpPr>
          <p:cNvPr id="4" name="Subtitle 3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42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0600" y="2534334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Kkk…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sp>
        <p:nvSpPr>
          <p:cNvPr id="5" name="Title 4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Brincadeirinha</a:t>
            </a:r>
            <a:endParaRPr lang="en-IE" dirty="0"/>
          </a:p>
        </p:txBody>
      </p:sp>
      <p:sp>
        <p:nvSpPr>
          <p:cNvPr id="6" name="Subtitle 5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980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m menino e uma menina adolescentes trabalham em conjunto usando dispositivos móveis" title="Um menino e uma menina adolescentes trabalham em conjunto usando dispositivos móvei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5" y="172774"/>
            <a:ext cx="8329033" cy="5390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6501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599" y="2872802"/>
            <a:ext cx="4343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Segoe UI Light" panose="020B0502040204020203" pitchFamily="34" charset="0"/>
              </a:rPr>
              <a:t>É isso.</a:t>
            </a:r>
            <a:endParaRPr lang="pt-BR" sz="3600" dirty="0">
              <a:solidFill>
                <a:schemeClr val="bg1"/>
              </a:solidFill>
              <a:latin typeface="Segoe UI Light" panose="020B0502040204020203" pitchFamily="34" charset="0"/>
              <a:ea typeface="Segoe Pro Light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1" y="2033416"/>
            <a:ext cx="694944" cy="694944"/>
          </a:xfrm>
          <a:prstGeom prst="rect">
            <a:avLst/>
          </a:prstGeom>
        </p:spPr>
      </p:pic>
      <p:sp>
        <p:nvSpPr>
          <p:cNvPr id="4" name="Title 3" hidden="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Na </a:t>
            </a:r>
            <a:r>
              <a:rPr lang="en-IE" dirty="0" err="1"/>
              <a:t>verdade</a:t>
            </a:r>
            <a:r>
              <a:rPr lang="en-IE" dirty="0"/>
              <a:t>, é </a:t>
            </a:r>
            <a:r>
              <a:rPr lang="en-IE" dirty="0" err="1"/>
              <a:t>isto</a:t>
            </a:r>
            <a:endParaRPr lang="en-IE" dirty="0"/>
          </a:p>
        </p:txBody>
      </p:sp>
      <p:sp>
        <p:nvSpPr>
          <p:cNvPr id="5" name="Subtitle 4" hidden="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81E3-FF4B-EC42-A17F-8D66E4334D12}" type="slidenum">
              <a:rPr lang="en-US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0635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3428</Words>
  <Application>Microsoft Office PowerPoint</Application>
  <PresentationFormat>On-screen Show (16:10)</PresentationFormat>
  <Paragraphs>502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Malgun Gothic</vt:lpstr>
      <vt:lpstr>Arial</vt:lpstr>
      <vt:lpstr>Calibri</vt:lpstr>
      <vt:lpstr>Calibri Light</vt:lpstr>
      <vt:lpstr>Segoe Pro</vt:lpstr>
      <vt:lpstr>Segoe Pro Light</vt:lpstr>
      <vt:lpstr>Segoe UI Light</vt:lpstr>
      <vt:lpstr>Office Theme</vt:lpstr>
      <vt:lpstr>Bem-vindo à Hour of Code™</vt:lpstr>
      <vt:lpstr>Vamos falar sobre codificação</vt:lpstr>
      <vt:lpstr>O que você sabe sobre "codificação"?</vt:lpstr>
      <vt:lpstr>Hour of Code™ video by Code.org </vt:lpstr>
      <vt:lpstr>Não é isso</vt:lpstr>
      <vt:lpstr>Não é isso também</vt:lpstr>
      <vt:lpstr>É isto!</vt:lpstr>
      <vt:lpstr>Brincadeirinha</vt:lpstr>
      <vt:lpstr>Na verdade, é isto</vt:lpstr>
      <vt:lpstr>E isto</vt:lpstr>
      <vt:lpstr>Codificação é</vt:lpstr>
      <vt:lpstr>Solução de problemas</vt:lpstr>
      <vt:lpstr>Criatividade</vt:lpstr>
      <vt:lpstr>Colaboração</vt:lpstr>
      <vt:lpstr>O que você adora fazer?</vt:lpstr>
      <vt:lpstr>Dê vida aos seus interesses</vt:lpstr>
      <vt:lpstr>Aplique o que aprendeu</vt:lpstr>
      <vt:lpstr>Como funciona</vt:lpstr>
      <vt:lpstr>How it goes down </vt:lpstr>
      <vt:lpstr>Find your tutorial</vt:lpstr>
      <vt:lpstr>Conclusão</vt:lpstr>
      <vt:lpstr>Agora, o que você acha da codificação?</vt:lpstr>
      <vt:lpstr>O que você adora fazer?</vt:lpstr>
      <vt:lpstr>Próximos passos</vt:lpstr>
      <vt:lpstr>Agradecemos a participação!</vt:lpstr>
      <vt:lpstr>Welcome to Hour of Code™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2015-11-19T17:30:45Z</dcterms:created>
  <dcterms:modified xsi:type="dcterms:W3CDTF">2017-11-02T07:44:49Z</dcterms:modified>
</cp:coreProperties>
</file>